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18"/>
    <p:restoredTop sz="94687"/>
  </p:normalViewPr>
  <p:slideViewPr>
    <p:cSldViewPr snapToGrid="0">
      <p:cViewPr varScale="1">
        <p:scale>
          <a:sx n="91" d="100"/>
          <a:sy n="91" d="100"/>
        </p:scale>
        <p:origin x="21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C80FA9-7E87-F57C-0258-9FA3FF3025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B42F76E-65BC-5253-FCEE-B15C7E4A3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5001FC-5C84-51F9-6B79-D461CBCCA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FF49E83-E0A9-FD19-8028-87BCD56EC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750B058-26C2-4BB6-32EE-9ED47AB57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0481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2FED07-5D15-AC21-3055-2CE249AB9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6A5D3BD-8868-7108-74EF-EFFB3894CB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1A0DC4-8755-F3AE-7AAF-93D21AC13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781D936-C3DB-2800-6878-D445AE791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C777D4E-3EC5-8D2B-C373-798305B3F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231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5B2821E-B855-702A-48C8-F677EC6522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ABB9324-39E2-1ED6-FE5D-92CFDD5F5A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8BDDB76-3E0A-E957-2E0B-5EADD9C3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9BEE56B-1DE5-42EC-3E6E-5DEB23720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E09D64-CD1B-AE11-80BA-02AA82EF2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911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6EF545-D5B8-85BA-DB62-A6B1A1CCC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13441F-E186-FE7A-7E96-9D737F941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F209947-0197-8357-6D53-F704430C2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AA2E0C-FA2B-AFC0-6E71-23FFEED55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ACC6487-4A65-DB44-80A8-F7DF3028B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7345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353884-5876-BAE4-FA12-D91241973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F7A4079-CE8D-EB18-44B2-9D15E3273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CC8391-F0A5-0449-A7C6-B0C35F98C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BA0EA6D-0CCC-59FE-66B0-CFDE82285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EBE805-E6FD-3C36-3E34-5526A5F74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2325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588490-B0B3-7B40-4EDF-DB7EF7662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A95912-B9E0-2F55-27F1-6158B21076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156BD82-E5BD-7032-C5EB-B5822E8D4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53958F5-2F87-0A8A-3B3C-D33EF9789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9F36D51-75B6-6CA9-8CF0-52BEB772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0C27746-2D1B-CCA3-1042-2EE2D64A9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054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AA2E44-629C-DB89-B4D6-981292AA7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9FBE65C-A00A-CD4C-3244-8C31D3A6D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6BB2069-76F8-D746-C5A4-508CB08B8A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39E366E-5E9A-25CD-E97D-4B6F32571E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38E5AEE-A350-DDA3-8C49-637E1D0056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E0DB4E6-8448-9A7B-B117-8A3EC15F4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E107CF1-FE71-3600-471C-38F82BCF5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0373A48-E410-9B38-D230-D952E8270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2330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5CC16D-DAB1-3790-D99C-62AD499D4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C711BF9-8B6A-E985-80A1-0DB56B9B0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A03CAD7-D417-5415-2CDB-97AE81018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58D930F-B11E-EF2D-A303-6BC92D868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968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DF71BB2-7745-0186-A357-0E2CBC528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D0E3084-CE5C-B317-8ADF-ECEDF1137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2FFA411-043A-3477-914B-18D5BE4B7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9117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63D264-1E52-200D-C9DC-59F670A56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B5F2EE-D397-1D86-1937-4D40D15ED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B5043E0-069C-D52F-7521-32267E65CF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0A83369-1209-62C4-B890-476B987F6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CFBD291-0981-B4CC-6D67-3B5B3E714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451116-B7A3-702A-77A7-BBCC53226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565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1DFEDD-F1B5-442C-94C6-457EC1B0F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D7C63E4-B55A-F0E6-2BD4-B7708FC26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3AEFDCC-6318-F742-8640-5710547AB3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619E0CC-7695-CB0C-DB4D-371415AA9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BCD0F9-163F-1B24-6A9E-F93B92115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A845C7D-7CEC-7EA0-9641-A10EFFD3A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0526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6117D7F-E857-6997-BF6D-C4166B885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0AB47A2-C80D-D461-3F1D-111D2F8984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C93C5C-D651-680C-C470-272C41BFD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8C80B-C7C4-0F4B-A34C-8A9FBDB3C72E}" type="datetimeFigureOut">
              <a:rPr kumimoji="1" lang="ja-JP" altLang="en-US" smtClean="0"/>
              <a:t>2022/10/13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B4F79DF-CCB7-088F-CD4D-2E7A66FFE2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E8A728-B618-7216-10BB-6FF8453EF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F60CD-5E9E-B647-9C10-58C3E0959A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6715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7AA35A6D-D1DB-6F20-8744-C30B755B3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382" y="1557521"/>
            <a:ext cx="4781245" cy="3585934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23BFC90-1877-478F-29A7-EAAE89819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6023" y="769666"/>
            <a:ext cx="5603966" cy="830534"/>
          </a:xfrm>
        </p:spPr>
        <p:txBody>
          <a:bodyPr>
            <a:normAutofit/>
          </a:bodyPr>
          <a:lstStyle/>
          <a:p>
            <a:r>
              <a:rPr kumimoji="1" lang="ja-JP" altLang="en-US" sz="4800" b="1"/>
              <a:t>不死鳥の倒し方</a:t>
            </a:r>
            <a:r>
              <a:rPr kumimoji="1" lang="en-US" altLang="ja-JP" sz="4800" b="1" dirty="0"/>
              <a:t>(</a:t>
            </a:r>
            <a:r>
              <a:rPr kumimoji="1" lang="ja-JP" altLang="en-US" sz="4800" b="1"/>
              <a:t>仮</a:t>
            </a:r>
            <a:r>
              <a:rPr kumimoji="1" lang="en-US" altLang="ja-JP" sz="4800" b="1" dirty="0"/>
              <a:t>)</a:t>
            </a:r>
            <a:endParaRPr kumimoji="1" lang="ja-JP" altLang="en-US" sz="480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8B7E5F6-87D0-8F1E-41DA-5B9C84580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5262" y="5143455"/>
            <a:ext cx="3074126" cy="525825"/>
          </a:xfrm>
        </p:spPr>
        <p:txBody>
          <a:bodyPr>
            <a:noAutofit/>
          </a:bodyPr>
          <a:lstStyle/>
          <a:p>
            <a:r>
              <a:rPr kumimoji="1" lang="ja-JP" altLang="en-US" sz="3200"/>
              <a:t>不死身を倒せ！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72BA1E5-01D2-A031-4875-0B506D7332A3}"/>
              </a:ext>
            </a:extLst>
          </p:cNvPr>
          <p:cNvSpPr txBox="1"/>
          <p:nvPr/>
        </p:nvSpPr>
        <p:spPr>
          <a:xfrm>
            <a:off x="2045262" y="40033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謎解きシューティングゲーム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0018CAD-FD7F-C8C1-29DE-4475969B561E}"/>
              </a:ext>
            </a:extLst>
          </p:cNvPr>
          <p:cNvSpPr txBox="1"/>
          <p:nvPr/>
        </p:nvSpPr>
        <p:spPr>
          <a:xfrm>
            <a:off x="0" y="5251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Steam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BA3D157-C780-0F07-E20A-CEDF85FE6B1D}"/>
              </a:ext>
            </a:extLst>
          </p:cNvPr>
          <p:cNvSpPr txBox="1"/>
          <p:nvPr/>
        </p:nvSpPr>
        <p:spPr>
          <a:xfrm>
            <a:off x="6688183" y="552732"/>
            <a:ext cx="2734492" cy="17458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764164F-2CF8-4F11-B7C8-65FA4E8E3757}"/>
              </a:ext>
            </a:extLst>
          </p:cNvPr>
          <p:cNvSpPr txBox="1"/>
          <p:nvPr/>
        </p:nvSpPr>
        <p:spPr>
          <a:xfrm>
            <a:off x="9422675" y="2591903"/>
            <a:ext cx="2734492" cy="17458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23BEF98-46F6-771C-877B-0A02598D7901}"/>
              </a:ext>
            </a:extLst>
          </p:cNvPr>
          <p:cNvSpPr txBox="1"/>
          <p:nvPr/>
        </p:nvSpPr>
        <p:spPr>
          <a:xfrm>
            <a:off x="6688183" y="4746404"/>
            <a:ext cx="2734492" cy="17458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3947D93-BC68-B07F-142B-DE4708A24B3D}"/>
              </a:ext>
            </a:extLst>
          </p:cNvPr>
          <p:cNvSpPr txBox="1"/>
          <p:nvPr/>
        </p:nvSpPr>
        <p:spPr>
          <a:xfrm>
            <a:off x="9512513" y="5143455"/>
            <a:ext cx="25548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2D</a:t>
            </a:r>
            <a:r>
              <a:rPr kumimoji="1" lang="ja-JP" altLang="en-US"/>
              <a:t>トップダウンゲーム眷属を避けながら不死鳥に攻撃をしよう！</a:t>
            </a:r>
            <a:endParaRPr kumimoji="1" lang="en-US" altLang="ja-JP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C1A8EF61-8638-D780-A42B-75B790CA0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862" y="563811"/>
            <a:ext cx="2289586" cy="1717189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7D36C0E2-A3DC-3297-5C15-9178F0540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6030" y="2591903"/>
            <a:ext cx="2327781" cy="1745836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6A1035D6-23BA-6BC1-6224-A517200722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537" y="4742831"/>
            <a:ext cx="2327783" cy="1745837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FE5D2CB-DF91-B00E-C19A-06BCD2C774A5}"/>
              </a:ext>
            </a:extLst>
          </p:cNvPr>
          <p:cNvSpPr txBox="1"/>
          <p:nvPr/>
        </p:nvSpPr>
        <p:spPr>
          <a:xfrm>
            <a:off x="9602354" y="1099239"/>
            <a:ext cx="2289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不死鳥の色によって弱点が変化する！</a:t>
            </a:r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DF0AC99-C8BB-2D6E-6D98-4E8A47B13209}"/>
              </a:ext>
            </a:extLst>
          </p:cNvPr>
          <p:cNvSpPr txBox="1"/>
          <p:nvPr/>
        </p:nvSpPr>
        <p:spPr>
          <a:xfrm>
            <a:off x="6838397" y="3003155"/>
            <a:ext cx="23485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七色の弾を使い分けて不死鳥の弱点を探ろう！</a:t>
            </a:r>
          </a:p>
        </p:txBody>
      </p:sp>
    </p:spTree>
    <p:extLst>
      <p:ext uri="{BB962C8B-B14F-4D97-AF65-F5344CB8AC3E}">
        <p14:creationId xmlns:p14="http://schemas.microsoft.com/office/powerpoint/2010/main" val="660564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A03B91-261B-6AA3-09B6-77001B4DF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320"/>
            <a:ext cx="10515600" cy="814388"/>
          </a:xfrm>
        </p:spPr>
        <p:txBody>
          <a:bodyPr/>
          <a:lstStyle/>
          <a:p>
            <a:r>
              <a:rPr kumimoji="1" lang="ja-JP" altLang="en-US" b="1"/>
              <a:t>①ターゲットシート</a:t>
            </a:r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7A593F71-F992-057D-4D22-C81FDD1278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8501036"/>
              </p:ext>
            </p:extLst>
          </p:nvPr>
        </p:nvGraphicFramePr>
        <p:xfrm>
          <a:off x="838200" y="1385888"/>
          <a:ext cx="10515600" cy="47659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4400">
                  <a:extLst>
                    <a:ext uri="{9D8B030D-6E8A-4147-A177-3AD203B41FA5}">
                      <a16:colId xmlns:a16="http://schemas.microsoft.com/office/drawing/2014/main" val="2936995596"/>
                    </a:ext>
                  </a:extLst>
                </a:gridCol>
                <a:gridCol w="7061200">
                  <a:extLst>
                    <a:ext uri="{9D8B030D-6E8A-4147-A177-3AD203B41FA5}">
                      <a16:colId xmlns:a16="http://schemas.microsoft.com/office/drawing/2014/main" val="748740096"/>
                    </a:ext>
                  </a:extLst>
                </a:gridCol>
              </a:tblGrid>
              <a:tr h="51638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/>
                        <a:t>ターゲット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10</a:t>
                      </a:r>
                      <a:r>
                        <a:rPr kumimoji="1" lang="ja-JP" altLang="en-US"/>
                        <a:t>代後半</a:t>
                      </a:r>
                      <a:r>
                        <a:rPr kumimoji="1" lang="en-US" altLang="ja-JP" dirty="0"/>
                        <a:t>~20</a:t>
                      </a:r>
                      <a:r>
                        <a:rPr kumimoji="1" lang="ja-JP" altLang="en-US"/>
                        <a:t>代前半</a:t>
                      </a:r>
                      <a:r>
                        <a:rPr kumimoji="1" lang="en-US" altLang="ja-JP" dirty="0"/>
                        <a:t>/</a:t>
                      </a:r>
                      <a:r>
                        <a:rPr kumimoji="1" lang="ja-JP" altLang="en-US"/>
                        <a:t>学生</a:t>
                      </a:r>
                      <a:r>
                        <a:rPr kumimoji="1" lang="en-US" altLang="ja-JP" dirty="0"/>
                        <a:t>/</a:t>
                      </a:r>
                      <a:r>
                        <a:rPr kumimoji="1" lang="ja-JP" altLang="en-US"/>
                        <a:t>アニメ</a:t>
                      </a:r>
                      <a:r>
                        <a:rPr kumimoji="1" lang="en-US" altLang="ja-JP" dirty="0"/>
                        <a:t>/</a:t>
                      </a:r>
                      <a:r>
                        <a:rPr kumimoji="1" lang="ja-JP" altLang="en-US"/>
                        <a:t>漫画</a:t>
                      </a:r>
                      <a:r>
                        <a:rPr kumimoji="1" lang="en-US" altLang="ja-JP" dirty="0"/>
                        <a:t>/</a:t>
                      </a:r>
                      <a:r>
                        <a:rPr kumimoji="1" lang="ja-JP" altLang="en-US"/>
                        <a:t>ゲーム好き</a:t>
                      </a:r>
                      <a:endParaRPr kumimoji="1" lang="en-US" altLang="ja-JP" dirty="0"/>
                    </a:p>
                    <a:p>
                      <a:r>
                        <a:rPr kumimoji="1" lang="ja-JP" altLang="en-US"/>
                        <a:t>最近オープンワールドのゲームが増えてきて探索に疲れてきた。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417879"/>
                  </a:ext>
                </a:extLst>
              </a:tr>
              <a:tr h="221155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/>
                        <a:t>ターゲットの人物像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実家暮らし</a:t>
                      </a:r>
                      <a:endParaRPr kumimoji="1" lang="en-US" altLang="ja-JP" dirty="0"/>
                    </a:p>
                    <a:p>
                      <a:r>
                        <a:rPr kumimoji="1" lang="en-US" altLang="ja-JP" dirty="0"/>
                        <a:t>PC</a:t>
                      </a:r>
                      <a:r>
                        <a:rPr kumimoji="1" lang="ja-JP" altLang="en-US"/>
                        <a:t>ゲームが好き。</a:t>
                      </a:r>
                      <a:endParaRPr kumimoji="1" lang="en-US" altLang="ja-JP" dirty="0"/>
                    </a:p>
                    <a:p>
                      <a:r>
                        <a:rPr kumimoji="1" lang="ja-JP" altLang="en-US"/>
                        <a:t>最近はコロナも治まってきて外に出ることも増えてきた。</a:t>
                      </a:r>
                      <a:endParaRPr kumimoji="1" lang="en-US" altLang="ja-JP" dirty="0"/>
                    </a:p>
                    <a:p>
                      <a:r>
                        <a:rPr kumimoji="1" lang="ja-JP" altLang="en-US"/>
                        <a:t>恋人なし、普段は学校の友達と遊んでいる。</a:t>
                      </a:r>
                      <a:endParaRPr kumimoji="1" lang="en-US" altLang="ja-JP" dirty="0"/>
                    </a:p>
                    <a:p>
                      <a:r>
                        <a:rPr kumimoji="1" lang="ja-JP" altLang="en-US"/>
                        <a:t>通学時間にスマホゲームや携帯ゲームをしている。</a:t>
                      </a:r>
                      <a:endParaRPr kumimoji="1" lang="en-US" altLang="ja-JP" dirty="0"/>
                    </a:p>
                    <a:p>
                      <a:r>
                        <a:rPr kumimoji="1" lang="ja-JP" altLang="en-US"/>
                        <a:t>学校も時々</a:t>
                      </a:r>
                      <a:r>
                        <a:rPr kumimoji="1" lang="en-US" altLang="ja-JP" dirty="0"/>
                        <a:t>PC</a:t>
                      </a:r>
                      <a:r>
                        <a:rPr kumimoji="1" lang="ja-JP" altLang="en-US"/>
                        <a:t>でゲームをしている。</a:t>
                      </a:r>
                      <a:endParaRPr kumimoji="1" lang="en-US" altLang="ja-JP" dirty="0"/>
                    </a:p>
                    <a:p>
                      <a:r>
                        <a:rPr kumimoji="1" lang="ja-JP" altLang="en-US"/>
                        <a:t>頭を使うのも好きだが、直感的に遊ぶことが好き。</a:t>
                      </a:r>
                      <a:endParaRPr kumimoji="1" lang="en-US" altLang="ja-JP" dirty="0"/>
                    </a:p>
                    <a:p>
                      <a:r>
                        <a:rPr kumimoji="1" lang="ja-JP" altLang="en-US"/>
                        <a:t>オープンワールドゲームで探索をしすぎて疲れてきた。</a:t>
                      </a:r>
                      <a:endParaRPr kumimoji="1" lang="en-US" altLang="ja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742022"/>
                  </a:ext>
                </a:extLst>
              </a:tr>
              <a:tr h="1199832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/>
                        <a:t>ターゲットの不満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/>
                        <a:t>ゲームの探索が辛くなってきた。</a:t>
                      </a:r>
                      <a:endParaRPr kumimoji="1" lang="en-US" altLang="ja-JP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/>
                        <a:t>完全オフラインのゲームが最近少ない</a:t>
                      </a:r>
                      <a:endParaRPr kumimoji="1" lang="en-US" altLang="ja-JP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/>
                        <a:t>オープンワールドゲームが増え反射神経でするゲームが少なくなってきた</a:t>
                      </a:r>
                      <a:endParaRPr kumimoji="1" lang="en-US" altLang="ja-JP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594788"/>
                  </a:ext>
                </a:extLst>
              </a:tr>
              <a:tr h="54557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/>
                        <a:t>ターゲットのニーズ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探索のないゲーム</a:t>
                      </a:r>
                      <a:r>
                        <a:rPr kumimoji="1" lang="en-US" altLang="ja-JP" dirty="0"/>
                        <a:t>/</a:t>
                      </a:r>
                      <a:r>
                        <a:rPr kumimoji="1" lang="ja-JP" altLang="en-US"/>
                        <a:t>オフラインゲーム</a:t>
                      </a:r>
                      <a:r>
                        <a:rPr kumimoji="1" lang="en-US" altLang="ja-JP" dirty="0"/>
                        <a:t>/</a:t>
                      </a:r>
                      <a:r>
                        <a:rPr kumimoji="1" lang="ja-JP" altLang="en-US"/>
                        <a:t>反射神経でやるゲーム</a:t>
                      </a:r>
                      <a:r>
                        <a:rPr kumimoji="1" lang="en-US" altLang="ja-JP" dirty="0"/>
                        <a:t>/</a:t>
                      </a:r>
                    </a:p>
                    <a:p>
                      <a:r>
                        <a:rPr kumimoji="1" lang="en-US" altLang="ja-JP" dirty="0"/>
                        <a:t>PC</a:t>
                      </a:r>
                      <a:r>
                        <a:rPr kumimoji="1" lang="ja-JP" altLang="en-US"/>
                        <a:t>ゲーム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251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6346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コンテンツ プレースホルダー 4">
            <a:extLst>
              <a:ext uri="{FF2B5EF4-FFF2-40B4-BE49-F238E27FC236}">
                <a16:creationId xmlns:a16="http://schemas.microsoft.com/office/drawing/2014/main" id="{942F6924-8E01-6B0C-6B52-ACD0C516B0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3810195"/>
              </p:ext>
            </p:extLst>
          </p:nvPr>
        </p:nvGraphicFramePr>
        <p:xfrm>
          <a:off x="838200" y="1642745"/>
          <a:ext cx="10515600" cy="44148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25900">
                  <a:extLst>
                    <a:ext uri="{9D8B030D-6E8A-4147-A177-3AD203B41FA5}">
                      <a16:colId xmlns:a16="http://schemas.microsoft.com/office/drawing/2014/main" val="2936995596"/>
                    </a:ext>
                  </a:extLst>
                </a:gridCol>
                <a:gridCol w="6489700">
                  <a:extLst>
                    <a:ext uri="{9D8B030D-6E8A-4147-A177-3AD203B41FA5}">
                      <a16:colId xmlns:a16="http://schemas.microsoft.com/office/drawing/2014/main" val="748740096"/>
                    </a:ext>
                  </a:extLst>
                </a:gridCol>
              </a:tblGrid>
              <a:tr h="892175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b="1" dirty="0"/>
                        <a:t>(</a:t>
                      </a:r>
                      <a:r>
                        <a:rPr kumimoji="1" lang="ja-JP" altLang="en-US" b="1"/>
                        <a:t>手段</a:t>
                      </a:r>
                      <a:r>
                        <a:rPr kumimoji="1" lang="en-US" altLang="ja-JP" b="1" dirty="0"/>
                        <a:t>)</a:t>
                      </a:r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名詞</a:t>
                      </a:r>
                      <a:r>
                        <a:rPr kumimoji="1" lang="ja-JP" altLang="en-US" b="1"/>
                        <a:t>＋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動詞</a:t>
                      </a:r>
                      <a:endParaRPr kumimoji="1" lang="en-US" altLang="ja-JP" b="1" dirty="0">
                        <a:solidFill>
                          <a:srgbClr val="00B0F0"/>
                        </a:solidFill>
                      </a:endParaRPr>
                    </a:p>
                    <a:p>
                      <a:pPr algn="l"/>
                      <a:r>
                        <a:rPr kumimoji="1" lang="ja-JP" altLang="en-US" b="1"/>
                        <a:t>＋</a:t>
                      </a:r>
                      <a:endParaRPr kumimoji="1" lang="en-US" altLang="ja-JP" b="1" dirty="0"/>
                    </a:p>
                    <a:p>
                      <a:pPr algn="l"/>
                      <a:r>
                        <a:rPr kumimoji="1" lang="en-US" altLang="ja-JP" b="1" dirty="0"/>
                        <a:t>(</a:t>
                      </a:r>
                      <a:r>
                        <a:rPr kumimoji="1" lang="ja-JP" altLang="en-US" b="1"/>
                        <a:t>目的</a:t>
                      </a:r>
                      <a:r>
                        <a:rPr kumimoji="1" lang="en-US" altLang="ja-JP" b="1" dirty="0"/>
                        <a:t>)</a:t>
                      </a:r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名詞</a:t>
                      </a:r>
                      <a:r>
                        <a:rPr kumimoji="1" lang="ja-JP" altLang="en-US" b="1"/>
                        <a:t>＋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動詞</a:t>
                      </a:r>
                      <a:r>
                        <a:rPr kumimoji="1" lang="en-US" altLang="ja-JP" b="1" dirty="0"/>
                        <a:t>+</a:t>
                      </a:r>
                      <a:r>
                        <a:rPr kumimoji="1" lang="ja-JP" altLang="en-US" b="1"/>
                        <a:t>ゲーム</a:t>
                      </a:r>
                      <a:endParaRPr kumimoji="1" lang="en-US" altLang="ja-JP" b="1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戦闘機</a:t>
                      </a:r>
                      <a:r>
                        <a:rPr kumimoji="1" lang="ja-JP" altLang="en-US" b="1"/>
                        <a:t>を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操作して、</a:t>
                      </a:r>
                      <a:endParaRPr kumimoji="1" lang="en-US" altLang="ja-JP" b="1" dirty="0">
                        <a:solidFill>
                          <a:srgbClr val="00B0F0"/>
                        </a:solidFill>
                      </a:endParaRPr>
                    </a:p>
                    <a:p>
                      <a:pPr algn="l"/>
                      <a:r>
                        <a:rPr kumimoji="1" lang="ja-JP" altLang="en-US" b="1"/>
                        <a:t>＋</a:t>
                      </a:r>
                      <a:endParaRPr kumimoji="1" lang="en-US" altLang="ja-JP" b="1" dirty="0"/>
                    </a:p>
                    <a:p>
                      <a:pPr algn="l"/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フェニックス</a:t>
                      </a:r>
                      <a:r>
                        <a:rPr kumimoji="1" lang="ja-JP" altLang="en-US" b="1"/>
                        <a:t>を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倒す</a:t>
                      </a:r>
                      <a:r>
                        <a:rPr kumimoji="1" lang="ja-JP" altLang="en-US" b="1"/>
                        <a:t>ゲーム</a:t>
                      </a:r>
                      <a:endParaRPr kumimoji="1" lang="en-US" altLang="ja-JP" b="1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417879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b="1" dirty="0"/>
                        <a:t>(</a:t>
                      </a:r>
                      <a:r>
                        <a:rPr kumimoji="1" lang="ja-JP" altLang="en-US" b="1"/>
                        <a:t>手段</a:t>
                      </a:r>
                      <a:r>
                        <a:rPr kumimoji="1" lang="en-US" altLang="ja-JP" b="1" dirty="0"/>
                        <a:t>)(</a:t>
                      </a:r>
                      <a:r>
                        <a:rPr kumimoji="1" lang="ja-JP" altLang="en-US" b="1">
                          <a:solidFill>
                            <a:srgbClr val="FF40FF"/>
                          </a:solidFill>
                        </a:rPr>
                        <a:t>形容詞</a:t>
                      </a:r>
                      <a:r>
                        <a:rPr kumimoji="1" lang="ja-JP" altLang="en-US" b="1"/>
                        <a:t>＋</a:t>
                      </a:r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名詞</a:t>
                      </a:r>
                      <a:r>
                        <a:rPr kumimoji="1" lang="en-US" altLang="ja-JP" b="1" dirty="0"/>
                        <a:t>) </a:t>
                      </a:r>
                      <a:r>
                        <a:rPr kumimoji="1" lang="ja-JP" altLang="en-US" b="1"/>
                        <a:t>＋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動詞</a:t>
                      </a:r>
                      <a:endParaRPr kumimoji="1" lang="en-US" altLang="ja-JP" b="1" dirty="0">
                        <a:solidFill>
                          <a:srgbClr val="00B0F0"/>
                        </a:solidFill>
                      </a:endParaRPr>
                    </a:p>
                    <a:p>
                      <a:pPr algn="l"/>
                      <a:r>
                        <a:rPr kumimoji="1" lang="ja-JP" altLang="en-US" b="1"/>
                        <a:t>＋</a:t>
                      </a:r>
                      <a:endParaRPr kumimoji="1" lang="en-US" altLang="ja-JP" b="1" dirty="0"/>
                    </a:p>
                    <a:p>
                      <a:pPr algn="l"/>
                      <a:r>
                        <a:rPr kumimoji="1" lang="en-US" altLang="ja-JP" b="1" dirty="0"/>
                        <a:t>(</a:t>
                      </a:r>
                      <a:r>
                        <a:rPr kumimoji="1" lang="ja-JP" altLang="en-US" b="1"/>
                        <a:t>目的</a:t>
                      </a:r>
                      <a:r>
                        <a:rPr kumimoji="1" lang="en-US" altLang="ja-JP" b="1" dirty="0"/>
                        <a:t>)(</a:t>
                      </a:r>
                      <a:r>
                        <a:rPr kumimoji="1" lang="ja-JP" altLang="en-US" b="1">
                          <a:solidFill>
                            <a:srgbClr val="FF40FF"/>
                          </a:solidFill>
                        </a:rPr>
                        <a:t>形容詞</a:t>
                      </a:r>
                      <a:r>
                        <a:rPr kumimoji="1" lang="ja-JP" altLang="en-US" b="1"/>
                        <a:t>＋</a:t>
                      </a:r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名詞</a:t>
                      </a:r>
                      <a:r>
                        <a:rPr kumimoji="1" lang="en-US" altLang="ja-JP" b="1" dirty="0"/>
                        <a:t>) </a:t>
                      </a:r>
                      <a:r>
                        <a:rPr kumimoji="1" lang="ja-JP" altLang="en-US" b="1"/>
                        <a:t>＋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動詞</a:t>
                      </a:r>
                      <a:r>
                        <a:rPr kumimoji="1" lang="en-US" altLang="ja-JP" b="1" dirty="0"/>
                        <a:t>+</a:t>
                      </a:r>
                      <a:r>
                        <a:rPr kumimoji="1" lang="ja-JP" altLang="en-US" b="1"/>
                        <a:t>ゲーム</a:t>
                      </a:r>
                      <a:endParaRPr kumimoji="1" lang="en-US" altLang="ja-JP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1">
                          <a:solidFill>
                            <a:srgbClr val="FF40FF"/>
                          </a:solidFill>
                        </a:rPr>
                        <a:t>七変化する</a:t>
                      </a:r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戦闘機</a:t>
                      </a:r>
                      <a:r>
                        <a:rPr kumimoji="1" lang="ja-JP" altLang="en-US" b="1"/>
                        <a:t>を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操作して、</a:t>
                      </a:r>
                      <a:endParaRPr kumimoji="1" lang="en-US" altLang="ja-JP" b="1" dirty="0">
                        <a:solidFill>
                          <a:srgbClr val="00B0F0"/>
                        </a:solidFill>
                      </a:endParaRPr>
                    </a:p>
                    <a:p>
                      <a:pPr algn="l"/>
                      <a:r>
                        <a:rPr kumimoji="1" lang="ja-JP" altLang="en-US" b="1"/>
                        <a:t>＋</a:t>
                      </a:r>
                      <a:endParaRPr kumimoji="1" lang="en-US" altLang="ja-JP" b="1" dirty="0"/>
                    </a:p>
                    <a:p>
                      <a:pPr algn="l"/>
                      <a:r>
                        <a:rPr kumimoji="1" lang="ja-JP" altLang="en-US" b="1">
                          <a:solidFill>
                            <a:srgbClr val="FF40FF"/>
                          </a:solidFill>
                        </a:rPr>
                        <a:t>不死身の</a:t>
                      </a:r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フェニックス</a:t>
                      </a:r>
                      <a:r>
                        <a:rPr kumimoji="1" lang="ja-JP" altLang="en-US" b="1"/>
                        <a:t>を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倒す</a:t>
                      </a:r>
                      <a:r>
                        <a:rPr kumimoji="1" lang="ja-JP" altLang="en-US" b="1"/>
                        <a:t>ゲーム</a:t>
                      </a:r>
                      <a:endParaRPr kumimoji="1" lang="en-US" altLang="ja-JP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1742022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>
                          <a:solidFill>
                            <a:srgbClr val="FF0000"/>
                          </a:solidFill>
                        </a:rPr>
                        <a:t>主語</a:t>
                      </a:r>
                      <a:r>
                        <a:rPr kumimoji="1" lang="ja-JP" altLang="en-US" b="1"/>
                        <a:t>を追加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1">
                          <a:solidFill>
                            <a:srgbClr val="FF0000"/>
                          </a:solidFill>
                        </a:rPr>
                        <a:t>パイロット</a:t>
                      </a:r>
                      <a:r>
                        <a:rPr kumimoji="1" lang="ja-JP" altLang="en-US" b="1">
                          <a:solidFill>
                            <a:schemeClr val="tx1"/>
                          </a:solidFill>
                        </a:rPr>
                        <a:t>に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なって、</a:t>
                      </a:r>
                      <a:endParaRPr kumimoji="1" lang="en-US" altLang="ja-JP" b="1" dirty="0">
                        <a:solidFill>
                          <a:srgbClr val="00B0F0"/>
                        </a:solidFill>
                      </a:endParaRPr>
                    </a:p>
                    <a:p>
                      <a:pPr algn="l"/>
                      <a:r>
                        <a:rPr kumimoji="1" lang="ja-JP" altLang="en-US" b="1">
                          <a:solidFill>
                            <a:srgbClr val="FF40FF"/>
                          </a:solidFill>
                        </a:rPr>
                        <a:t>七変化する</a:t>
                      </a:r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戦闘機</a:t>
                      </a:r>
                      <a:r>
                        <a:rPr kumimoji="1" lang="ja-JP" altLang="en-US" b="1"/>
                        <a:t>を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操作して、</a:t>
                      </a:r>
                      <a:endParaRPr kumimoji="1" lang="en-US" altLang="ja-JP" b="1" dirty="0">
                        <a:solidFill>
                          <a:srgbClr val="00B0F0"/>
                        </a:solidFill>
                      </a:endParaRPr>
                    </a:p>
                    <a:p>
                      <a:pPr algn="l"/>
                      <a:r>
                        <a:rPr kumimoji="1" lang="ja-JP" altLang="en-US" b="1">
                          <a:solidFill>
                            <a:srgbClr val="FF40FF"/>
                          </a:solidFill>
                        </a:rPr>
                        <a:t>不死身の</a:t>
                      </a:r>
                      <a:r>
                        <a:rPr kumimoji="1" lang="ja-JP" altLang="en-US" b="1">
                          <a:solidFill>
                            <a:srgbClr val="7030A0"/>
                          </a:solidFill>
                        </a:rPr>
                        <a:t>フェニックス</a:t>
                      </a:r>
                      <a:r>
                        <a:rPr kumimoji="1" lang="ja-JP" altLang="en-US" b="1"/>
                        <a:t>を</a:t>
                      </a:r>
                      <a:r>
                        <a:rPr kumimoji="1" lang="ja-JP" altLang="en-US" b="1">
                          <a:solidFill>
                            <a:srgbClr val="00B0F0"/>
                          </a:solidFill>
                        </a:rPr>
                        <a:t>倒す</a:t>
                      </a:r>
                      <a:r>
                        <a:rPr kumimoji="1" lang="ja-JP" altLang="en-US" b="1"/>
                        <a:t>ゲーム</a:t>
                      </a:r>
                      <a:endParaRPr kumimoji="1" lang="en-US" altLang="ja-JP" b="1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594788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>
                          <a:solidFill>
                            <a:srgbClr val="00B050"/>
                          </a:solidFill>
                        </a:rPr>
                        <a:t>ジャンル</a:t>
                      </a:r>
                      <a:r>
                        <a:rPr kumimoji="1" lang="en-US" altLang="ja-JP" b="1" dirty="0">
                          <a:solidFill>
                            <a:srgbClr val="00B050"/>
                          </a:solidFill>
                        </a:rPr>
                        <a:t>(</a:t>
                      </a:r>
                      <a:r>
                        <a:rPr kumimoji="1" lang="ja-JP" altLang="en-US" b="1">
                          <a:solidFill>
                            <a:srgbClr val="00B050"/>
                          </a:solidFill>
                        </a:rPr>
                        <a:t>商品カテゴリー</a:t>
                      </a:r>
                      <a:r>
                        <a:rPr kumimoji="1" lang="en-US" altLang="ja-JP" b="1" dirty="0">
                          <a:solidFill>
                            <a:srgbClr val="00B050"/>
                          </a:solidFill>
                        </a:rPr>
                        <a:t>)</a:t>
                      </a:r>
                      <a:endParaRPr kumimoji="1" lang="ja-JP" altLang="en-US" b="1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1">
                          <a:solidFill>
                            <a:srgbClr val="00B050"/>
                          </a:solidFill>
                        </a:rPr>
                        <a:t>謎解きシューティングゲーム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251957"/>
                  </a:ext>
                </a:extLst>
              </a:tr>
            </a:tbl>
          </a:graphicData>
        </a:graphic>
      </p:graphicFrame>
      <p:sp>
        <p:nvSpPr>
          <p:cNvPr id="6" name="タイトル 1">
            <a:extLst>
              <a:ext uri="{FF2B5EF4-FFF2-40B4-BE49-F238E27FC236}">
                <a16:creationId xmlns:a16="http://schemas.microsoft.com/office/drawing/2014/main" id="{772F0976-A26D-F586-3594-55EC75490310}"/>
              </a:ext>
            </a:extLst>
          </p:cNvPr>
          <p:cNvSpPr txBox="1">
            <a:spLocks/>
          </p:cNvSpPr>
          <p:nvPr/>
        </p:nvSpPr>
        <p:spPr>
          <a:xfrm>
            <a:off x="838200" y="401320"/>
            <a:ext cx="10515600" cy="814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b="1"/>
              <a:t>②アイディアシート</a:t>
            </a:r>
            <a:endParaRPr lang="ja-JP" altLang="en-US" b="1"/>
          </a:p>
        </p:txBody>
      </p:sp>
    </p:spTree>
    <p:extLst>
      <p:ext uri="{BB962C8B-B14F-4D97-AF65-F5344CB8AC3E}">
        <p14:creationId xmlns:p14="http://schemas.microsoft.com/office/powerpoint/2010/main" val="1125410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1C3C488A-861D-7709-F98A-9620DB303E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2144250"/>
              </p:ext>
            </p:extLst>
          </p:nvPr>
        </p:nvGraphicFramePr>
        <p:xfrm>
          <a:off x="838200" y="1215708"/>
          <a:ext cx="10515600" cy="53720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50492">
                  <a:extLst>
                    <a:ext uri="{9D8B030D-6E8A-4147-A177-3AD203B41FA5}">
                      <a16:colId xmlns:a16="http://schemas.microsoft.com/office/drawing/2014/main" val="2936995596"/>
                    </a:ext>
                  </a:extLst>
                </a:gridCol>
                <a:gridCol w="6065108">
                  <a:extLst>
                    <a:ext uri="{9D8B030D-6E8A-4147-A177-3AD203B41FA5}">
                      <a16:colId xmlns:a16="http://schemas.microsoft.com/office/drawing/2014/main" val="748740096"/>
                    </a:ext>
                  </a:extLst>
                </a:gridCol>
              </a:tblGrid>
              <a:tr h="1113096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1"/>
                        <a:t>商品概要</a:t>
                      </a:r>
                      <a:endParaRPr kumimoji="1" lang="en-US" altLang="ja-JP" b="1" dirty="0"/>
                    </a:p>
                    <a:p>
                      <a:pPr algn="l"/>
                      <a:r>
                        <a:rPr kumimoji="1" lang="ja-JP" altLang="en-US" b="1">
                          <a:solidFill>
                            <a:srgbClr val="FF0000"/>
                          </a:solidFill>
                        </a:rPr>
                        <a:t>メインベネフィット</a:t>
                      </a:r>
                      <a:r>
                        <a:rPr kumimoji="1" lang="en-US" altLang="ja-JP" b="1" dirty="0"/>
                        <a:t>/</a:t>
                      </a:r>
                      <a:r>
                        <a:rPr kumimoji="1" lang="en-US" altLang="ja-JP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UX</a:t>
                      </a:r>
                    </a:p>
                    <a:p>
                      <a:pPr algn="l"/>
                      <a:r>
                        <a:rPr kumimoji="1" lang="ja-JP" altLang="en-US" b="1"/>
                        <a:t>＋</a:t>
                      </a:r>
                      <a:endParaRPr kumimoji="1" lang="en-US" altLang="ja-JP" b="1" dirty="0"/>
                    </a:p>
                    <a:p>
                      <a:pPr algn="l"/>
                      <a:r>
                        <a:rPr kumimoji="1" lang="ja-JP" altLang="en-US" b="1">
                          <a:solidFill>
                            <a:srgbClr val="00B050"/>
                          </a:solidFill>
                        </a:rPr>
                        <a:t>ジャンル</a:t>
                      </a:r>
                      <a:r>
                        <a:rPr kumimoji="1" lang="en-US" altLang="ja-JP" b="1" dirty="0">
                          <a:solidFill>
                            <a:srgbClr val="00B050"/>
                          </a:solidFill>
                        </a:rPr>
                        <a:t>(</a:t>
                      </a:r>
                      <a:r>
                        <a:rPr kumimoji="1" lang="ja-JP" altLang="en-US" b="1">
                          <a:solidFill>
                            <a:srgbClr val="00B050"/>
                          </a:solidFill>
                        </a:rPr>
                        <a:t>商品カテゴリー</a:t>
                      </a:r>
                      <a:r>
                        <a:rPr kumimoji="1" lang="en-US" altLang="ja-JP" b="1" dirty="0">
                          <a:solidFill>
                            <a:srgbClr val="00B050"/>
                          </a:solidFill>
                        </a:rPr>
                        <a:t>)</a:t>
                      </a:r>
                      <a:endParaRPr kumimoji="1" lang="ja-JP" altLang="en-US" b="1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b="1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不死鳥を倒した時の達成感を味わえる</a:t>
                      </a:r>
                      <a:endParaRPr kumimoji="1" lang="en-US" altLang="ja-JP" b="1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  <a:p>
                      <a:r>
                        <a:rPr kumimoji="1" lang="ja-JP" altLang="en-US" b="1">
                          <a:solidFill>
                            <a:srgbClr val="00B050"/>
                          </a:solidFill>
                        </a:rPr>
                        <a:t>「謎解きシューティングゲーム」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417879"/>
                  </a:ext>
                </a:extLst>
              </a:tr>
              <a:tr h="577869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1"/>
                        <a:t>タイトル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b="1"/>
                        <a:t>不死鳥の倒し方</a:t>
                      </a:r>
                      <a:r>
                        <a:rPr kumimoji="1" lang="en-US" altLang="ja-JP" b="1" dirty="0"/>
                        <a:t>(</a:t>
                      </a:r>
                      <a:r>
                        <a:rPr kumimoji="1" lang="ja-JP" altLang="en-US" b="1"/>
                        <a:t>仮</a:t>
                      </a:r>
                      <a:r>
                        <a:rPr kumimoji="1" lang="en-US" altLang="ja-JP" b="1" dirty="0"/>
                        <a:t>)</a:t>
                      </a:r>
                      <a:endParaRPr kumimoji="1" lang="ja-JP" altLang="en-US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1742022"/>
                  </a:ext>
                </a:extLst>
              </a:tr>
              <a:tr h="1883702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1"/>
                        <a:t>コンセプト</a:t>
                      </a:r>
                      <a:endParaRPr kumimoji="1" lang="en-US" altLang="ja-JP" b="1" dirty="0"/>
                    </a:p>
                    <a:p>
                      <a:pPr algn="l"/>
                      <a:r>
                        <a:rPr kumimoji="1" lang="ja-JP" altLang="en-US" b="1">
                          <a:solidFill>
                            <a:srgbClr val="0070C0"/>
                          </a:solidFill>
                        </a:rPr>
                        <a:t>ゲームアイディア</a:t>
                      </a:r>
                      <a:endParaRPr kumimoji="1" lang="en-US" altLang="ja-JP" b="1" dirty="0">
                        <a:solidFill>
                          <a:srgbClr val="0070C0"/>
                        </a:solidFill>
                      </a:endParaRPr>
                    </a:p>
                    <a:p>
                      <a:pPr algn="l"/>
                      <a:r>
                        <a:rPr kumimoji="1" lang="ja-JP" altLang="en-US" b="1"/>
                        <a:t>＋</a:t>
                      </a:r>
                      <a:endParaRPr kumimoji="1" lang="en-US" altLang="ja-JP" b="1" dirty="0"/>
                    </a:p>
                    <a:p>
                      <a:pPr algn="l"/>
                      <a:r>
                        <a:rPr kumimoji="1" lang="ja-JP" altLang="en-US" b="1">
                          <a:solidFill>
                            <a:srgbClr val="00B050"/>
                          </a:solidFill>
                        </a:rPr>
                        <a:t>ジャンル</a:t>
                      </a:r>
                      <a:endParaRPr kumimoji="1" lang="en-US" altLang="ja-JP" b="1" dirty="0">
                        <a:solidFill>
                          <a:srgbClr val="00B050"/>
                        </a:solidFill>
                      </a:endParaRPr>
                    </a:p>
                    <a:p>
                      <a:pPr algn="l"/>
                      <a:r>
                        <a:rPr kumimoji="1" lang="ja-JP" altLang="en-US" b="1"/>
                        <a:t>＋</a:t>
                      </a:r>
                      <a:endParaRPr kumimoji="1" lang="en-US" altLang="ja-JP" b="1" dirty="0"/>
                    </a:p>
                    <a:p>
                      <a:pPr algn="l"/>
                      <a:r>
                        <a:rPr kumimoji="1" lang="ja-JP" altLang="en-US" b="1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ベネフィット</a:t>
                      </a:r>
                      <a:r>
                        <a:rPr kumimoji="1" lang="en-US" altLang="ja-JP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/UX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b="1" dirty="0">
                          <a:solidFill>
                            <a:srgbClr val="0070C0"/>
                          </a:solidFill>
                        </a:rPr>
                        <a:t>1.</a:t>
                      </a:r>
                      <a:r>
                        <a:rPr kumimoji="1" lang="ja-JP" altLang="en-US" b="1">
                          <a:solidFill>
                            <a:srgbClr val="0070C0"/>
                          </a:solidFill>
                        </a:rPr>
                        <a:t>不死身と言われる不死鳥を倒す。</a:t>
                      </a:r>
                      <a:endParaRPr kumimoji="1" lang="en-US" altLang="ja-JP" b="1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kumimoji="1" lang="en-US" altLang="ja-JP" b="1" dirty="0">
                          <a:solidFill>
                            <a:srgbClr val="0070C0"/>
                          </a:solidFill>
                        </a:rPr>
                        <a:t>2.</a:t>
                      </a:r>
                      <a:r>
                        <a:rPr kumimoji="1" lang="ja-JP" altLang="en-US" b="1">
                          <a:solidFill>
                            <a:srgbClr val="0070C0"/>
                          </a:solidFill>
                        </a:rPr>
                        <a:t>不死鳥の弱点を見つける。</a:t>
                      </a:r>
                      <a:endParaRPr kumimoji="1" lang="en-US" altLang="ja-JP" b="1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kumimoji="1" lang="en-US" altLang="ja-JP" b="1" dirty="0">
                          <a:solidFill>
                            <a:srgbClr val="0070C0"/>
                          </a:solidFill>
                        </a:rPr>
                        <a:t>3.</a:t>
                      </a:r>
                      <a:r>
                        <a:rPr kumimoji="1" lang="ja-JP" altLang="en-US" b="1">
                          <a:solidFill>
                            <a:srgbClr val="0070C0"/>
                          </a:solidFill>
                        </a:rPr>
                        <a:t>敵が放つ攻撃を避ける。</a:t>
                      </a:r>
                      <a:endParaRPr kumimoji="1" lang="en-US" altLang="ja-JP" b="1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kumimoji="1" lang="en-US" altLang="ja-JP" b="1" dirty="0">
                          <a:solidFill>
                            <a:srgbClr val="0070C0"/>
                          </a:solidFill>
                        </a:rPr>
                        <a:t>4.</a:t>
                      </a:r>
                      <a:r>
                        <a:rPr kumimoji="1" lang="ja-JP" altLang="en-US" b="1">
                          <a:solidFill>
                            <a:srgbClr val="0070C0"/>
                          </a:solidFill>
                        </a:rPr>
                        <a:t>撃つ弾の種類によって弾の軌道が違う。</a:t>
                      </a:r>
                      <a:endParaRPr kumimoji="1" lang="en-US" altLang="ja-JP" b="1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kumimoji="1" lang="en-US" altLang="ja-JP" b="1" dirty="0">
                          <a:solidFill>
                            <a:srgbClr val="0070C0"/>
                          </a:solidFill>
                        </a:rPr>
                        <a:t>5.</a:t>
                      </a:r>
                      <a:r>
                        <a:rPr kumimoji="1" lang="ja-JP" altLang="en-US" b="1">
                          <a:solidFill>
                            <a:srgbClr val="0070C0"/>
                          </a:solidFill>
                        </a:rPr>
                        <a:t>など</a:t>
                      </a:r>
                      <a:endParaRPr kumimoji="1" lang="en-US" altLang="ja-JP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b="1">
                          <a:solidFill>
                            <a:srgbClr val="00B050"/>
                          </a:solidFill>
                        </a:rPr>
                        <a:t>「謎解きシューティングゲーム」</a:t>
                      </a:r>
                      <a:r>
                        <a:rPr kumimoji="1" lang="ja-JP" altLang="en-US" b="1">
                          <a:solidFill>
                            <a:schemeClr val="tx1"/>
                          </a:solidFill>
                        </a:rPr>
                        <a:t>なので、</a:t>
                      </a:r>
                      <a:endParaRPr kumimoji="1" lang="en-US" altLang="ja-JP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1.</a:t>
                      </a:r>
                      <a:r>
                        <a:rPr kumimoji="1" lang="ja-JP" altLang="en-US" b="1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倒した時の達成感を味わえる。</a:t>
                      </a:r>
                      <a:r>
                        <a:rPr kumimoji="1" lang="ja-JP" altLang="en-US" b="1">
                          <a:solidFill>
                            <a:srgbClr val="FF0000"/>
                          </a:solidFill>
                        </a:rPr>
                        <a:t>＊メインベネフィット</a:t>
                      </a:r>
                      <a:endParaRPr kumimoji="1" lang="en-US" altLang="ja-JP" b="1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2.</a:t>
                      </a:r>
                      <a:r>
                        <a:rPr kumimoji="1" lang="ja-JP" altLang="en-US" b="1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自分で発見した時の優越感を味わえる。</a:t>
                      </a:r>
                      <a:endParaRPr kumimoji="1" lang="en-US" altLang="ja-JP" b="1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3.</a:t>
                      </a:r>
                      <a:r>
                        <a:rPr kumimoji="1" lang="ja-JP" altLang="en-US" b="1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反射神経で楽しめる。</a:t>
                      </a:r>
                      <a:endParaRPr kumimoji="1" lang="en-US" altLang="ja-JP" b="1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4.</a:t>
                      </a:r>
                      <a:r>
                        <a:rPr kumimoji="1" lang="ja-JP" altLang="en-US" b="1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撃つことに工夫を凝らすことができる。</a:t>
                      </a:r>
                      <a:endParaRPr kumimoji="1" lang="en-US" altLang="ja-JP" b="1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5.</a:t>
                      </a:r>
                      <a:r>
                        <a:rPr kumimoji="1" lang="ja-JP" altLang="en-US" b="1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など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594788"/>
                  </a:ext>
                </a:extLst>
              </a:tr>
              <a:tr h="496460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1"/>
                        <a:t>プラットフォーム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b="1" dirty="0"/>
                        <a:t>Steam</a:t>
                      </a:r>
                      <a:endParaRPr kumimoji="1" lang="ja-JP" altLang="en-US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251957"/>
                  </a:ext>
                </a:extLst>
              </a:tr>
            </a:tbl>
          </a:graphicData>
        </a:graphic>
      </p:graphicFrame>
      <p:sp>
        <p:nvSpPr>
          <p:cNvPr id="5" name="タイトル 1">
            <a:extLst>
              <a:ext uri="{FF2B5EF4-FFF2-40B4-BE49-F238E27FC236}">
                <a16:creationId xmlns:a16="http://schemas.microsoft.com/office/drawing/2014/main" id="{9BADA53A-3817-C15D-EDBF-0931C4D7C47C}"/>
              </a:ext>
            </a:extLst>
          </p:cNvPr>
          <p:cNvSpPr txBox="1">
            <a:spLocks/>
          </p:cNvSpPr>
          <p:nvPr/>
        </p:nvSpPr>
        <p:spPr>
          <a:xfrm>
            <a:off x="838200" y="401320"/>
            <a:ext cx="10515600" cy="814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ja-JP" b="1" dirty="0"/>
              <a:t>③</a:t>
            </a:r>
            <a:r>
              <a:rPr kumimoji="1" lang="ja-JP" altLang="en-US" b="1"/>
              <a:t>コンセプトシート</a:t>
            </a:r>
            <a:endParaRPr lang="ja-JP" altLang="en-US" b="1"/>
          </a:p>
        </p:txBody>
      </p:sp>
    </p:spTree>
    <p:extLst>
      <p:ext uri="{BB962C8B-B14F-4D97-AF65-F5344CB8AC3E}">
        <p14:creationId xmlns:p14="http://schemas.microsoft.com/office/powerpoint/2010/main" val="2288310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78C23B5-03FE-9128-FFBD-50F8F63B20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5447581"/>
              </p:ext>
            </p:extLst>
          </p:nvPr>
        </p:nvGraphicFramePr>
        <p:xfrm>
          <a:off x="838200" y="1551305"/>
          <a:ext cx="10515600" cy="453494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50492">
                  <a:extLst>
                    <a:ext uri="{9D8B030D-6E8A-4147-A177-3AD203B41FA5}">
                      <a16:colId xmlns:a16="http://schemas.microsoft.com/office/drawing/2014/main" val="2936995596"/>
                    </a:ext>
                  </a:extLst>
                </a:gridCol>
                <a:gridCol w="6065108">
                  <a:extLst>
                    <a:ext uri="{9D8B030D-6E8A-4147-A177-3AD203B41FA5}">
                      <a16:colId xmlns:a16="http://schemas.microsoft.com/office/drawing/2014/main" val="748740096"/>
                    </a:ext>
                  </a:extLst>
                </a:gridCol>
              </a:tblGrid>
              <a:tr h="813072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/>
                        <a:t>キャッチコピー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0"/>
                        <a:t>不死身を倒せ！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417879"/>
                  </a:ext>
                </a:extLst>
              </a:tr>
              <a:tr h="79579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/>
                        <a:t>トーン＆マナー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b="0"/>
                        <a:t>不死鳥との戦い</a:t>
                      </a:r>
                      <a:endParaRPr kumimoji="1" lang="en-US" altLang="ja-JP" b="0" dirty="0"/>
                    </a:p>
                    <a:p>
                      <a:pPr algn="l"/>
                      <a:r>
                        <a:rPr kumimoji="1" lang="ja-JP" altLang="en-US" b="0"/>
                        <a:t>不死鳥からの攻撃を避けながら撃つ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1742022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/>
                        <a:t>伝える優先順位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b="0" dirty="0">
                          <a:solidFill>
                            <a:srgbClr val="0070C0"/>
                          </a:solidFill>
                        </a:rPr>
                        <a:t>1.</a:t>
                      </a:r>
                      <a:r>
                        <a:rPr kumimoji="1" lang="ja-JP" altLang="en-US" b="0">
                          <a:solidFill>
                            <a:srgbClr val="0070C0"/>
                          </a:solidFill>
                        </a:rPr>
                        <a:t>不死身と言われる不死鳥を倒す。</a:t>
                      </a:r>
                      <a:endParaRPr kumimoji="1" lang="en-US" altLang="ja-JP" b="0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kumimoji="1" lang="en-US" altLang="ja-JP" b="0" dirty="0">
                          <a:solidFill>
                            <a:srgbClr val="0070C0"/>
                          </a:solidFill>
                        </a:rPr>
                        <a:t>2.</a:t>
                      </a:r>
                      <a:r>
                        <a:rPr kumimoji="1" lang="ja-JP" altLang="en-US" b="0">
                          <a:solidFill>
                            <a:srgbClr val="0070C0"/>
                          </a:solidFill>
                        </a:rPr>
                        <a:t>不死鳥の弱点を見つける。</a:t>
                      </a:r>
                      <a:endParaRPr kumimoji="1" lang="en-US" altLang="ja-JP" b="0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kumimoji="1" lang="en-US" altLang="ja-JP" b="0" dirty="0">
                          <a:solidFill>
                            <a:srgbClr val="0070C0"/>
                          </a:solidFill>
                        </a:rPr>
                        <a:t>3.</a:t>
                      </a:r>
                      <a:r>
                        <a:rPr kumimoji="1" lang="ja-JP" altLang="en-US" b="0">
                          <a:solidFill>
                            <a:srgbClr val="0070C0"/>
                          </a:solidFill>
                        </a:rPr>
                        <a:t>敵が放つ攻撃を避ける。</a:t>
                      </a:r>
                      <a:endParaRPr kumimoji="1" lang="en-US" altLang="ja-JP" b="0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kumimoji="1" lang="en-US" altLang="ja-JP" b="0" dirty="0">
                          <a:solidFill>
                            <a:srgbClr val="0070C0"/>
                          </a:solidFill>
                        </a:rPr>
                        <a:t>4.</a:t>
                      </a:r>
                      <a:r>
                        <a:rPr kumimoji="1" lang="ja-JP" altLang="en-US" b="0">
                          <a:solidFill>
                            <a:srgbClr val="0070C0"/>
                          </a:solidFill>
                        </a:rPr>
                        <a:t>撃つ弾の種類によって弾の軌道が違う。</a:t>
                      </a:r>
                      <a:endParaRPr kumimoji="1" lang="en-US" altLang="ja-JP" b="0" dirty="0">
                        <a:solidFill>
                          <a:srgbClr val="0070C0"/>
                        </a:solidFill>
                      </a:endParaRPr>
                    </a:p>
                    <a:p>
                      <a:r>
                        <a:rPr kumimoji="1" lang="en-US" altLang="ja-JP" b="0" dirty="0">
                          <a:solidFill>
                            <a:srgbClr val="0070C0"/>
                          </a:solidFill>
                        </a:rPr>
                        <a:t>5.</a:t>
                      </a:r>
                      <a:r>
                        <a:rPr kumimoji="1" lang="ja-JP" altLang="en-US" b="0">
                          <a:solidFill>
                            <a:srgbClr val="0070C0"/>
                          </a:solidFill>
                        </a:rPr>
                        <a:t>など</a:t>
                      </a:r>
                      <a:endParaRPr kumimoji="1" lang="en-US" altLang="ja-JP" b="0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594788"/>
                  </a:ext>
                </a:extLst>
              </a:tr>
              <a:tr h="116681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b="1"/>
                        <a:t>伝え方の整理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b="0" dirty="0"/>
                        <a:t>1.</a:t>
                      </a:r>
                      <a:r>
                        <a:rPr kumimoji="1" lang="ja-JP" altLang="en-US" b="0"/>
                        <a:t>メインビジュアル＋キャッチコピー</a:t>
                      </a:r>
                      <a:endParaRPr kumimoji="1" lang="en-US" altLang="ja-JP" b="0" dirty="0"/>
                    </a:p>
                    <a:p>
                      <a:pPr algn="l"/>
                      <a:r>
                        <a:rPr kumimoji="1" lang="en-US" altLang="ja-JP" b="0" dirty="0"/>
                        <a:t>2.</a:t>
                      </a:r>
                      <a:r>
                        <a:rPr kumimoji="1" lang="ja-JP" altLang="en-US" b="0"/>
                        <a:t>同上</a:t>
                      </a:r>
                      <a:endParaRPr kumimoji="1" lang="en-US" altLang="ja-JP" b="0" dirty="0"/>
                    </a:p>
                    <a:p>
                      <a:pPr algn="l"/>
                      <a:r>
                        <a:rPr kumimoji="1" lang="en-US" altLang="ja-JP" b="0" dirty="0"/>
                        <a:t>3.</a:t>
                      </a:r>
                    </a:p>
                    <a:p>
                      <a:pPr algn="l"/>
                      <a:r>
                        <a:rPr kumimoji="1" lang="en-US" altLang="ja-JP" b="0" dirty="0"/>
                        <a:t>4.</a:t>
                      </a:r>
                    </a:p>
                    <a:p>
                      <a:pPr algn="l"/>
                      <a:r>
                        <a:rPr kumimoji="1" lang="en-US" altLang="ja-JP" b="0" dirty="0"/>
                        <a:t>5.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251957"/>
                  </a:ext>
                </a:extLst>
              </a:tr>
            </a:tbl>
          </a:graphicData>
        </a:graphic>
      </p:graphicFrame>
      <p:sp>
        <p:nvSpPr>
          <p:cNvPr id="5" name="タイトル 1">
            <a:extLst>
              <a:ext uri="{FF2B5EF4-FFF2-40B4-BE49-F238E27FC236}">
                <a16:creationId xmlns:a16="http://schemas.microsoft.com/office/drawing/2014/main" id="{099A33B3-14C0-6B67-DB07-CC9EDA02CE91}"/>
              </a:ext>
            </a:extLst>
          </p:cNvPr>
          <p:cNvSpPr txBox="1">
            <a:spLocks/>
          </p:cNvSpPr>
          <p:nvPr/>
        </p:nvSpPr>
        <p:spPr>
          <a:xfrm>
            <a:off x="838200" y="401320"/>
            <a:ext cx="10515600" cy="814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ja-JP" altLang="en-US" b="1"/>
              <a:t>④伝え方シート</a:t>
            </a:r>
            <a:endParaRPr lang="ja-JP" altLang="en-US" b="1"/>
          </a:p>
        </p:txBody>
      </p:sp>
    </p:spTree>
    <p:extLst>
      <p:ext uri="{BB962C8B-B14F-4D97-AF65-F5344CB8AC3E}">
        <p14:creationId xmlns:p14="http://schemas.microsoft.com/office/powerpoint/2010/main" val="849346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3699</TotalTime>
  <Words>519</Words>
  <Application>Microsoft Macintosh PowerPoint</Application>
  <PresentationFormat>ワイド画面</PresentationFormat>
  <Paragraphs>92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不死鳥の倒し方(仮)</vt:lpstr>
      <vt:lpstr>①ターゲットシート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三浦 大和</dc:creator>
  <cp:lastModifiedBy>三浦 大和</cp:lastModifiedBy>
  <cp:revision>24</cp:revision>
  <dcterms:created xsi:type="dcterms:W3CDTF">2022-10-10T04:30:28Z</dcterms:created>
  <dcterms:modified xsi:type="dcterms:W3CDTF">2022-10-13T04:46:36Z</dcterms:modified>
</cp:coreProperties>
</file>

<file path=docProps/thumbnail.jpeg>
</file>